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16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6" autoAdjust="0"/>
  </p:normalViewPr>
  <p:slideViewPr>
    <p:cSldViewPr>
      <p:cViewPr varScale="1">
        <p:scale>
          <a:sx n="47" d="100"/>
          <a:sy n="47" d="100"/>
        </p:scale>
        <p:origin x="-5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9F93B-934A-4F34-A0FA-96797E47E672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78DB1-C49E-47FB-A569-67A0D13D93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F3AFD-DD6E-4C8D-878D-F0458DBB5CCD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8469D-9B3F-4DF5-B66E-14866AFAB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61B34-BB98-4D09-B6A3-08AEE5426D5F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5B64C-FB8F-424E-BE1D-CFFF7AB18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ирог 3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Кольцо 5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5A76F7-AEC6-460B-9A36-6878D438A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DE880-323F-44D1-9B40-EDB3207A5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E5E8-A829-473B-A993-2C01BEC9E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C48ADD-0203-4FCE-85DF-AE5D1F38B3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999B9-8821-4814-A5DB-9C639566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504577-EEF2-45ED-B7D0-BC9E6745E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6844-C236-425D-9A46-A243FACE7A9E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5CB-58B9-42CF-9D58-0387C5E2E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652E7-FF5B-401E-827B-AC395D9951B0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6175-0B0B-4310-9F79-54C52C7BA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4548-4B47-4981-A932-270F38664AFE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920A1-E70D-479C-9EF0-E40DCD763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69509-68AE-43C3-81A3-AD87AD652F0C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D3EBF-2615-41E6-AC6B-123346AFE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64C2C-5CA5-4A9B-BBA9-E77BCAF08D93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38B78-3B48-43CB-B847-FC0F27062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05E68-F8AC-4C6A-B180-316E88A18BEC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4F738-47C3-466E-96FD-F375EEB7B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B769D-3A7A-4093-8338-0A2A270245A5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2F5-BFB7-490B-B8C6-407B7877B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62F1-D645-4E45-99AD-27B38BF72336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9BEBC-1BCD-4571-87EC-C3273FF108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993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994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994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2D7059C-D618-414B-8D70-18DB15033865}" type="datetimeFigureOut">
              <a:rPr lang="ru-RU"/>
              <a:pPr>
                <a:defRPr/>
              </a:pPr>
              <a:t>20.02.2010</a:t>
            </a:fld>
            <a:endParaRPr lang="ru-RU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D442D83-0FBB-4F2C-85D5-0D8BE30F3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1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7" name="Дата 4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31A43AAD-00A5-4A25-9451-4DB175D2F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2" r:id="rId3"/>
    <p:sldLayoutId id="2147483787" r:id="rId4"/>
    <p:sldLayoutId id="2147483783" r:id="rId5"/>
    <p:sldLayoutId id="2147483788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5%D0%B2%D0%BA%D0%BB%D0%B8%D0%B4%D0%BE%D0%B2%D0%BE_%D0%BF%D1%80%D0%BE%D1%81%D1%82%D1%80%D0%B0%D0%BD%D1%81%D1%82%D0%B2%D0%BE" TargetMode="External"/><Relationship Id="rId13" Type="http://schemas.openxmlformats.org/officeDocument/2006/relationships/hyperlink" Target="http://ru.wikipedia.org/wiki/%D0%9A%D0%BE%D1%85,_%D0%A5%D0%B5%D0%BB%D1%8C%D0%B3%D0%B5_%D1%84%D0%BE%D0%BD" TargetMode="External"/><Relationship Id="rId18" Type="http://schemas.openxmlformats.org/officeDocument/2006/relationships/hyperlink" Target="http://ru.wikipedia.org/wiki/%D0%9F%D1%80%D0%B0%D0%B2%D0%B8%D0%BB%D1%8C%D0%BD%D1%8B%D0%B9_%D1%82%D1%80%D0%B5%D1%83%D0%B3%D0%BE%D0%BB%D1%8C%D0%BD%D0%B8%D0%BA" TargetMode="External"/><Relationship Id="rId3" Type="http://schemas.openxmlformats.org/officeDocument/2006/relationships/hyperlink" Target="http://ru.wikipedia.org/wiki/%D0%9A%D1%80%D0%B8%D0%B2%D0%B0%D1%8F" TargetMode="External"/><Relationship Id="rId7" Type="http://schemas.openxmlformats.org/officeDocument/2006/relationships/hyperlink" Target="http://ru.wikipedia.org/wiki/%D0%9F%D0%BE%D0%B4%D0%BE%D0%B1%D0%B8%D0%B5" TargetMode="External"/><Relationship Id="rId12" Type="http://schemas.openxmlformats.org/officeDocument/2006/relationships/hyperlink" Target="http://ru.wikipedia.org/wiki/1904_%D0%B3%D0%BE%D0%B4" TargetMode="External"/><Relationship Id="rId17" Type="http://schemas.openxmlformats.org/officeDocument/2006/relationships/hyperlink" Target="http://ru.wikipedia.org/wiki/%D0%9D%D0%B5%D0%BF%D1%80%D0%B5%D1%80%D1%8B%D0%B2%D0%BD%D0%BE%D0%B5_%D0%BE%D1%82%D0%BE%D0%B1%D1%80%D0%B0%D0%B6%D0%B5%D0%BD%D0%B8%D0%B5" TargetMode="External"/><Relationship Id="rId2" Type="http://schemas.openxmlformats.org/officeDocument/2006/relationships/hyperlink" Target="http://ru.wikipedia.org/wiki/%D0%A4%D1%80%D0%B0%D0%BA%D1%82%D0%B0%D0%BB" TargetMode="External"/><Relationship Id="rId16" Type="http://schemas.openxmlformats.org/officeDocument/2006/relationships/hyperlink" Target="http://ru.wikipedia.org/wiki/%D0%9B%D0%B8%D0%BD%D0%B5%D0%B9%D0%BD%D0%B0%D1%8F_%D1%84%D1%83%D0%BD%D0%BA%D1%86%D0%B8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1%D0%B0%D0%BC%D0%BE%D0%BF%D0%BE%D0%B4%D0%BE%D0%B1%D0%B8%D0%B5" TargetMode="External"/><Relationship Id="rId11" Type="http://schemas.openxmlformats.org/officeDocument/2006/relationships/hyperlink" Target="http://ru.wikipedia.org/wiki/%D0%A0%D0%B0%D0%B7%D0%BC%D0%B5%D1%80%D0%BD%D0%BE%D1%81%D1%82%D1%8C_%D0%9B%D0%B5%D0%B1%D0%B5%D0%B3%D0%B0" TargetMode="External"/><Relationship Id="rId5" Type="http://schemas.openxmlformats.org/officeDocument/2006/relationships/hyperlink" Target="http://ru.wikipedia.org/wiki/%D0%93%D0%B5%D0%BE%D0%BC%D0%B5%D1%82%D1%80%D0%B8%D1%87%D0%B5%D1%81%D0%BA%D0%B0%D1%8F_%D1%84%D0%B8%D0%B3%D1%83%D1%80%D0%B0" TargetMode="External"/><Relationship Id="rId15" Type="http://schemas.openxmlformats.org/officeDocument/2006/relationships/hyperlink" Target="http://ru.wikipedia.org/wiki/%D0%94%D0%B8%D1%84%D1%84%D0%B5%D1%80%D0%B5%D0%BD%D1%86%D0%B8%D1%80%D1%83%D0%B5%D0%BC%D0%BE%D1%81%D1%82%D1%8C" TargetMode="External"/><Relationship Id="rId10" Type="http://schemas.openxmlformats.org/officeDocument/2006/relationships/hyperlink" Target="http://ru.wikipedia.org/wiki/%D0%A5%D0%B0%D1%83%D1%81%D0%B4%D0%BE%D1%80%D1%84%D0%BE%D0%B2%D0%B0_%D1%80%D0%B0%D0%B7%D0%BC%D0%B5%D1%80%D0%BD%D0%BE%D1%81%D1%82%D1%8C" TargetMode="External"/><Relationship Id="rId19" Type="http://schemas.openxmlformats.org/officeDocument/2006/relationships/image" Target="../media/image3.jpeg"/><Relationship Id="rId4" Type="http://schemas.openxmlformats.org/officeDocument/2006/relationships/hyperlink" Target="http://ru.wikipedia.org/wiki/%D0%9B%D0%B0%D1%82%D0%B8%D0%BD%D1%81%D0%BA%D0%B8%D0%B9_%D1%8F%D0%B7%D1%8B%D0%BA" TargetMode="External"/><Relationship Id="rId9" Type="http://schemas.openxmlformats.org/officeDocument/2006/relationships/hyperlink" Target="http://ru.wikipedia.org/wiki/%D0%A0%D0%B0%D0%B7%D0%BC%D0%B5%D1%80%D0%BD%D0%BE%D1%81%D1%82%D1%8C_%D0%9C%D0%B8%D0%BD%D0%BA%D0%BE%D0%B2%D1%81%D0%BA%D0%BE%D0%B3%D0%BE" TargetMode="External"/><Relationship Id="rId14" Type="http://schemas.openxmlformats.org/officeDocument/2006/relationships/hyperlink" Target="http://ru.wikipedia.org/wiki/%D0%9A%D0%B0%D1%81%D0%B0%D1%82%D0%B5%D0%BB%D1%8C%D0%BD%D0%B0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4%D1%80%D0%B0%D0%BA%D1%82%D0%B0%D0%BB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916113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tx2">
                    <a:satMod val="130000"/>
                  </a:schemeClr>
                </a:solidFill>
                <a:latin typeface="+mj-lt"/>
              </a:rPr>
              <a:t>Одна из историй…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800" smtClean="0">
                <a:latin typeface="+mn-lt"/>
              </a:rPr>
              <a:t>Снежинка Коха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339975" y="5229225"/>
            <a:ext cx="446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9221" name="Picture 5" descr="fig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2857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КРИВАЯ КОХА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400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Кривая Коха</a:t>
            </a:r>
            <a:r>
              <a:rPr lang="ru-RU" sz="1200" smtClean="0"/>
              <a:t> — </a:t>
            </a:r>
            <a:r>
              <a:rPr lang="ru-RU" sz="1200" smtClean="0">
                <a:hlinkClick r:id="rId2" tooltip="Фрактал"/>
              </a:rPr>
              <a:t>фрактальная</a:t>
            </a:r>
            <a:r>
              <a:rPr lang="ru-RU" sz="1200" smtClean="0"/>
              <a:t> </a:t>
            </a:r>
            <a:r>
              <a:rPr lang="ru-RU" sz="1200" smtClean="0">
                <a:hlinkClick r:id="rId3" tooltip="Кривая"/>
              </a:rPr>
              <a:t>кривая</a:t>
            </a:r>
            <a:r>
              <a:rPr lang="ru-RU" sz="1200" smtClean="0"/>
              <a:t> (</a:t>
            </a:r>
            <a:r>
              <a:rPr lang="ru-RU" sz="1400" b="1" smtClean="0"/>
              <a:t>Фрактал</a:t>
            </a:r>
            <a:r>
              <a:rPr lang="ru-RU" sz="1400" smtClean="0"/>
              <a:t> (</a:t>
            </a:r>
            <a:r>
              <a:rPr lang="ru-RU" sz="1400" smtClean="0">
                <a:hlinkClick r:id="rId4" tooltip="Латинский язык"/>
              </a:rPr>
              <a:t>лат.</a:t>
            </a:r>
            <a:r>
              <a:rPr lang="ru-RU" sz="1400" smtClean="0"/>
              <a:t> </a:t>
            </a:r>
            <a:r>
              <a:rPr lang="ru-RU" sz="1400" i="1" smtClean="0"/>
              <a:t>fractus</a:t>
            </a:r>
            <a:r>
              <a:rPr lang="ru-RU" sz="1400" smtClean="0"/>
              <a:t> — дробленый, сломанный, разбитый) — термин, означающий </a:t>
            </a:r>
            <a:r>
              <a:rPr lang="ru-RU" sz="1400" smtClean="0">
                <a:hlinkClick r:id="rId5" tooltip="Геометрическая фигура"/>
              </a:rPr>
              <a:t>геометрическую фигуру</a:t>
            </a:r>
            <a:r>
              <a:rPr lang="ru-RU" sz="1400" smtClean="0"/>
              <a:t>, обладающую свойством </a:t>
            </a:r>
            <a:r>
              <a:rPr lang="ru-RU" sz="1400" smtClean="0">
                <a:hlinkClick r:id="rId6" tooltip="Самоподобие"/>
              </a:rPr>
              <a:t>самоподобия</a:t>
            </a:r>
            <a:r>
              <a:rPr lang="ru-RU" sz="1400" smtClean="0"/>
              <a:t>, то есть составленную из нескольких частей, каждая из которых </a:t>
            </a:r>
            <a:r>
              <a:rPr lang="ru-RU" sz="1400" smtClean="0">
                <a:hlinkClick r:id="rId7" tooltip="Подобие"/>
              </a:rPr>
              <a:t>подобна</a:t>
            </a:r>
            <a:r>
              <a:rPr lang="ru-RU" sz="1400" smtClean="0"/>
              <a:t> всей фигуре целиком. В более широком смысле под фракталами понимают множества точек в </a:t>
            </a:r>
            <a:r>
              <a:rPr lang="ru-RU" sz="1400" smtClean="0">
                <a:hlinkClick r:id="rId8" tooltip="Евклидово пространство"/>
              </a:rPr>
              <a:t>евклидовом пространстве</a:t>
            </a:r>
            <a:r>
              <a:rPr lang="ru-RU" sz="1400" smtClean="0"/>
              <a:t>, имеющие дробную метрическую размерность (в смысле </a:t>
            </a:r>
            <a:r>
              <a:rPr lang="ru-RU" sz="1400" smtClean="0">
                <a:hlinkClick r:id="rId9" tooltip="Размерность Минковского"/>
              </a:rPr>
              <a:t>Минковского</a:t>
            </a:r>
            <a:r>
              <a:rPr lang="ru-RU" sz="1400" smtClean="0"/>
              <a:t> или </a:t>
            </a:r>
            <a:r>
              <a:rPr lang="ru-RU" sz="1400" smtClean="0">
                <a:hlinkClick r:id="rId10" tooltip="Хаусдорфова размерность"/>
              </a:rPr>
              <a:t>Хаусдорфа</a:t>
            </a:r>
            <a:r>
              <a:rPr lang="ru-RU" sz="1400" smtClean="0"/>
              <a:t>), либо метрическую размерность, строго большую </a:t>
            </a:r>
            <a:r>
              <a:rPr lang="ru-RU" sz="1400" smtClean="0">
                <a:hlinkClick r:id="rId11" tooltip="Размерность Лебега"/>
              </a:rPr>
              <a:t>топологической</a:t>
            </a:r>
            <a:r>
              <a:rPr lang="ru-RU" sz="1400" smtClean="0"/>
              <a:t>.)</a:t>
            </a:r>
            <a:r>
              <a:rPr lang="ru-RU" sz="1200" smtClean="0"/>
              <a:t>, описанная в </a:t>
            </a:r>
            <a:r>
              <a:rPr lang="ru-RU" sz="1200" smtClean="0">
                <a:hlinkClick r:id="rId12" tooltip="1904 год"/>
              </a:rPr>
              <a:t>1904 году</a:t>
            </a:r>
            <a:r>
              <a:rPr lang="ru-RU" sz="1200" smtClean="0"/>
              <a:t> шведским математиком </a:t>
            </a:r>
            <a:r>
              <a:rPr lang="ru-RU" sz="1200" smtClean="0">
                <a:hlinkClick r:id="rId13" tooltip="Кох, Хельге фон"/>
              </a:rPr>
              <a:t>Хельге фон Кохом</a:t>
            </a:r>
            <a:r>
              <a:rPr lang="ru-RU" sz="12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endParaRPr lang="ru-RU" sz="1200" smtClean="0"/>
          </a:p>
          <a:p>
            <a:pPr eaLnBrk="1" hangingPunct="1">
              <a:lnSpc>
                <a:spcPct val="80000"/>
              </a:lnSpc>
            </a:pPr>
            <a:r>
              <a:rPr lang="ru-RU" sz="1200" smtClean="0"/>
              <a:t> Кривая Коха примечательна тем, что нигде не имеет </a:t>
            </a:r>
            <a:r>
              <a:rPr lang="ru-RU" sz="1200" smtClean="0">
                <a:hlinkClick r:id="rId14" tooltip="Касательная"/>
              </a:rPr>
              <a:t>касательной</a:t>
            </a:r>
            <a:r>
              <a:rPr lang="ru-RU" sz="1200" smtClean="0"/>
              <a:t>, т. е. нигде не </a:t>
            </a:r>
            <a:r>
              <a:rPr lang="ru-RU" sz="1200" smtClean="0">
                <a:hlinkClick r:id="rId15" tooltip="Дифференцируемость"/>
              </a:rPr>
              <a:t>дифференцируема</a:t>
            </a:r>
            <a:r>
              <a:rPr lang="ru-RU" sz="1200" smtClean="0"/>
              <a:t>(</a:t>
            </a:r>
            <a:r>
              <a:rPr lang="ru-RU" sz="1200" b="1" smtClean="0"/>
              <a:t>Дифференци́руемая фу́нкция</a:t>
            </a:r>
            <a:r>
              <a:rPr lang="ru-RU" sz="1200" smtClean="0"/>
              <a:t> — это функция, которая может быть хорошо приближена к </a:t>
            </a:r>
            <a:r>
              <a:rPr lang="ru-RU" sz="1200" smtClean="0">
                <a:hlinkClick r:id="rId16" tooltip="Линейная функция"/>
              </a:rPr>
              <a:t>линейной функции</a:t>
            </a:r>
            <a:r>
              <a:rPr lang="ru-RU" sz="1200" smtClean="0"/>
              <a:t>. Дифференцируемость является одним из фундаментальных понятий в математике и имеет большое число приложений как внутри неё, так и в естественных науках, широко использующих математический аппарат). хотя всюду </a:t>
            </a:r>
            <a:r>
              <a:rPr lang="ru-RU" sz="1200" smtClean="0">
                <a:hlinkClick r:id="rId17" tooltip="Непрерывное отображение"/>
              </a:rPr>
              <a:t>непрерывна</a:t>
            </a:r>
            <a:r>
              <a:rPr lang="ru-RU" sz="12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smtClean="0"/>
              <a:t>Три копии кривой Коха, построенные (остриями наружу) на сторонах </a:t>
            </a:r>
            <a:r>
              <a:rPr lang="ru-RU" sz="1200" smtClean="0">
                <a:hlinkClick r:id="rId18" tooltip="Правильный треугольник"/>
              </a:rPr>
              <a:t>правильного треугольника</a:t>
            </a:r>
            <a:r>
              <a:rPr lang="ru-RU" sz="1200" smtClean="0"/>
              <a:t>, образуют замкнутую кривую, называемую </a:t>
            </a:r>
            <a:r>
              <a:rPr lang="ru-RU" sz="1200" i="1" smtClean="0"/>
              <a:t>снежинкой Коха</a:t>
            </a:r>
            <a:r>
              <a:rPr lang="ru-RU" sz="1200" smtClean="0"/>
              <a:t>.</a:t>
            </a:r>
          </a:p>
        </p:txBody>
      </p:sp>
      <p:pic>
        <p:nvPicPr>
          <p:cNvPr id="10244" name="Picture 5" descr="Koch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857875" y="3000375"/>
            <a:ext cx="11826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Кривая Коха является типичным геометрическим </a:t>
            </a:r>
            <a:r>
              <a:rPr lang="ru-RU" sz="2800" smtClean="0">
                <a:hlinkClick r:id="rId2" tooltip="Фрактал"/>
              </a:rPr>
              <a:t>фракталом</a:t>
            </a:r>
            <a:r>
              <a:rPr lang="ru-RU" sz="2800" smtClean="0"/>
              <a:t>. Процесс её построения выглядит следующим образом: берём единичный отрезок, разделяем на три равные части и заменяем средний интервал равносторонним треугольником без этого сегмента. В результате образуется ломаная, состоящая из четырех звеньев длины 1/3. На следующем шаге повторяем операцию для каждого из четырёх получившихся звеньев и т. д… Предельная кривая и есть кривая Коха.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СВОЙСТВА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42938" y="1571625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/>
              <a:t>Кривая Коха нигде не дифференцируема и не спрямляема. </a:t>
            </a:r>
          </a:p>
        </p:txBody>
      </p:sp>
      <p:pic>
        <p:nvPicPr>
          <p:cNvPr id="12292" name="Picture 5" descr="fig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2643188"/>
            <a:ext cx="542925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7_Солнцестояние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</TotalTime>
  <Words>89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Wingdings</vt:lpstr>
      <vt:lpstr>Calibri</vt:lpstr>
      <vt:lpstr>Wingdings 2</vt:lpstr>
      <vt:lpstr>Verdana</vt:lpstr>
      <vt:lpstr>Times New Roman</vt:lpstr>
      <vt:lpstr>Водяные знаки</vt:lpstr>
      <vt:lpstr>7_Солнцестояние</vt:lpstr>
      <vt:lpstr>Одна из историй…</vt:lpstr>
      <vt:lpstr>КРИВАЯ КОХА</vt:lpstr>
      <vt:lpstr>ПОСТРОЕНИЕ</vt:lpstr>
      <vt:lpstr>СВОЙСТВА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Одна из историй…</dc:title>
  <dc:creator>Михаил</dc:creator>
  <cp:lastModifiedBy>Administrator</cp:lastModifiedBy>
  <cp:revision>12</cp:revision>
  <dcterms:created xsi:type="dcterms:W3CDTF">2010-01-11T15:52:08Z</dcterms:created>
  <dcterms:modified xsi:type="dcterms:W3CDTF">2010-02-20T09:29:16Z</dcterms:modified>
</cp:coreProperties>
</file>