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1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95C1E9-FC8F-4F17-BD02-CDF194CA71E9}" type="doc">
      <dgm:prSet loTypeId="urn:microsoft.com/office/officeart/2005/8/layout/venn1" loCatId="relationship" qsTypeId="urn:microsoft.com/office/officeart/2005/8/quickstyle/3d3" qsCatId="3D" csTypeId="urn:microsoft.com/office/officeart/2005/8/colors/accent2_3" csCatId="accent2" phldr="1"/>
      <dgm:spPr/>
    </dgm:pt>
    <dgm:pt modelId="{EB8A4616-EA13-4FA2-80D8-B6001604A907}">
      <dgm:prSet phldrT="[Текст]"/>
      <dgm:spPr/>
      <dgm:t>
        <a:bodyPr/>
        <a:lstStyle/>
        <a:p>
          <a:r>
            <a:rPr lang="ru-RU" dirty="0" smtClean="0"/>
            <a:t>Диофант</a:t>
          </a:r>
          <a:endParaRPr lang="ru-RU" dirty="0"/>
        </a:p>
      </dgm:t>
    </dgm:pt>
    <dgm:pt modelId="{E48579E3-DB0F-454C-8B44-8B5C352A4823}" type="parTrans" cxnId="{1E2AB73E-FEE3-45F7-A473-2DAF20D68457}">
      <dgm:prSet/>
      <dgm:spPr/>
      <dgm:t>
        <a:bodyPr/>
        <a:lstStyle/>
        <a:p>
          <a:endParaRPr lang="ru-RU"/>
        </a:p>
      </dgm:t>
    </dgm:pt>
    <dgm:pt modelId="{D4FE1728-1503-4B80-8F1D-968933125CC8}" type="sibTrans" cxnId="{1E2AB73E-FEE3-45F7-A473-2DAF20D68457}">
      <dgm:prSet/>
      <dgm:spPr/>
      <dgm:t>
        <a:bodyPr/>
        <a:lstStyle/>
        <a:p>
          <a:endParaRPr lang="ru-RU"/>
        </a:p>
      </dgm:t>
    </dgm:pt>
    <dgm:pt modelId="{E03CCD3F-1E38-45F8-BE6F-D6949F895D9B}">
      <dgm:prSet phldrT="[Текст]"/>
      <dgm:spPr/>
      <dgm:t>
        <a:bodyPr/>
        <a:lstStyle/>
        <a:p>
          <a:r>
            <a:rPr lang="ru-RU" dirty="0" err="1" smtClean="0"/>
            <a:t>Бхаскара</a:t>
          </a:r>
          <a:endParaRPr lang="ru-RU" dirty="0"/>
        </a:p>
      </dgm:t>
    </dgm:pt>
    <dgm:pt modelId="{215DA695-9F37-4BA7-93A2-DFDCEB62F4F2}" type="parTrans" cxnId="{9E6FCAF0-9E5E-4C5F-9958-F9947E157A04}">
      <dgm:prSet/>
      <dgm:spPr/>
      <dgm:t>
        <a:bodyPr/>
        <a:lstStyle/>
        <a:p>
          <a:endParaRPr lang="ru-RU"/>
        </a:p>
      </dgm:t>
    </dgm:pt>
    <dgm:pt modelId="{570ABCC1-AF47-4320-A914-8BFED633E849}" type="sibTrans" cxnId="{9E6FCAF0-9E5E-4C5F-9958-F9947E157A04}">
      <dgm:prSet/>
      <dgm:spPr/>
      <dgm:t>
        <a:bodyPr/>
        <a:lstStyle/>
        <a:p>
          <a:endParaRPr lang="ru-RU"/>
        </a:p>
      </dgm:t>
    </dgm:pt>
    <dgm:pt modelId="{3B1B917D-7AA3-4539-921F-48D8F5442204}">
      <dgm:prSet phldrT="[Текст]"/>
      <dgm:spPr/>
      <dgm:t>
        <a:bodyPr/>
        <a:lstStyle/>
        <a:p>
          <a:r>
            <a:rPr lang="ru-RU" dirty="0" err="1" smtClean="0"/>
            <a:t>Брахмагупт</a:t>
          </a:r>
          <a:endParaRPr lang="ru-RU" dirty="0"/>
        </a:p>
      </dgm:t>
    </dgm:pt>
    <dgm:pt modelId="{5CC3DFCB-D933-49DE-8BE1-7F65F2C5D954}" type="parTrans" cxnId="{FBF72210-677F-4775-994B-22CFBF7C2303}">
      <dgm:prSet/>
      <dgm:spPr/>
      <dgm:t>
        <a:bodyPr/>
        <a:lstStyle/>
        <a:p>
          <a:endParaRPr lang="ru-RU"/>
        </a:p>
      </dgm:t>
    </dgm:pt>
    <dgm:pt modelId="{5A4C4D21-113B-44D7-BBD9-9F1ECF53E976}" type="sibTrans" cxnId="{FBF72210-677F-4775-994B-22CFBF7C2303}">
      <dgm:prSet/>
      <dgm:spPr/>
      <dgm:t>
        <a:bodyPr/>
        <a:lstStyle/>
        <a:p>
          <a:endParaRPr lang="ru-RU"/>
        </a:p>
      </dgm:t>
    </dgm:pt>
    <dgm:pt modelId="{9651EDEB-905A-4CF1-A1B1-1B61DE06C50F}" type="pres">
      <dgm:prSet presAssocID="{0895C1E9-FC8F-4F17-BD02-CDF194CA71E9}" presName="compositeShape" presStyleCnt="0">
        <dgm:presLayoutVars>
          <dgm:chMax val="7"/>
          <dgm:dir/>
          <dgm:resizeHandles val="exact"/>
        </dgm:presLayoutVars>
      </dgm:prSet>
      <dgm:spPr/>
    </dgm:pt>
    <dgm:pt modelId="{14D285B6-D547-445B-9F30-57E60074F539}" type="pres">
      <dgm:prSet presAssocID="{EB8A4616-EA13-4FA2-80D8-B6001604A907}" presName="circ1" presStyleLbl="vennNode1" presStyleIdx="0" presStyleCnt="3" custLinFactNeighborX="1342" custLinFactNeighborY="-2083"/>
      <dgm:spPr/>
      <dgm:t>
        <a:bodyPr/>
        <a:lstStyle/>
        <a:p>
          <a:endParaRPr lang="ru-RU"/>
        </a:p>
      </dgm:t>
    </dgm:pt>
    <dgm:pt modelId="{84C91219-CBF5-479A-9706-33FEE2D15BA4}" type="pres">
      <dgm:prSet presAssocID="{EB8A4616-EA13-4FA2-80D8-B6001604A90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8179CC-5586-4C6A-9346-2BCDD15439B6}" type="pres">
      <dgm:prSet presAssocID="{E03CCD3F-1E38-45F8-BE6F-D6949F895D9B}" presName="circ2" presStyleLbl="vennNode1" presStyleIdx="1" presStyleCnt="3" custLinFactNeighborX="588" custLinFactNeighborY="-805"/>
      <dgm:spPr/>
      <dgm:t>
        <a:bodyPr/>
        <a:lstStyle/>
        <a:p>
          <a:endParaRPr lang="ru-RU"/>
        </a:p>
      </dgm:t>
    </dgm:pt>
    <dgm:pt modelId="{97DAF9BA-A7C1-43D3-A64B-A004515C4BC6}" type="pres">
      <dgm:prSet presAssocID="{E03CCD3F-1E38-45F8-BE6F-D6949F895D9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8B09D7-2A7F-4B50-A120-652883759E4F}" type="pres">
      <dgm:prSet presAssocID="{3B1B917D-7AA3-4539-921F-48D8F5442204}" presName="circ3" presStyleLbl="vennNode1" presStyleIdx="2" presStyleCnt="3" custLinFactNeighborX="69" custLinFactNeighborY="-1365"/>
      <dgm:spPr/>
      <dgm:t>
        <a:bodyPr/>
        <a:lstStyle/>
        <a:p>
          <a:endParaRPr lang="ru-RU"/>
        </a:p>
      </dgm:t>
    </dgm:pt>
    <dgm:pt modelId="{233D310A-5A2E-4B3B-81F5-8E037AE1B7BD}" type="pres">
      <dgm:prSet presAssocID="{3B1B917D-7AA3-4539-921F-48D8F544220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584E84-4E54-4C9A-A8F3-9601152B4DA8}" type="presOf" srcId="{3B1B917D-7AA3-4539-921F-48D8F5442204}" destId="{233D310A-5A2E-4B3B-81F5-8E037AE1B7BD}" srcOrd="1" destOrd="0" presId="urn:microsoft.com/office/officeart/2005/8/layout/venn1"/>
    <dgm:cxn modelId="{5791AB44-C29C-4C63-A0A6-64F587E05BC7}" type="presOf" srcId="{EB8A4616-EA13-4FA2-80D8-B6001604A907}" destId="{14D285B6-D547-445B-9F30-57E60074F539}" srcOrd="0" destOrd="0" presId="urn:microsoft.com/office/officeart/2005/8/layout/venn1"/>
    <dgm:cxn modelId="{1E2AB73E-FEE3-45F7-A473-2DAF20D68457}" srcId="{0895C1E9-FC8F-4F17-BD02-CDF194CA71E9}" destId="{EB8A4616-EA13-4FA2-80D8-B6001604A907}" srcOrd="0" destOrd="0" parTransId="{E48579E3-DB0F-454C-8B44-8B5C352A4823}" sibTransId="{D4FE1728-1503-4B80-8F1D-968933125CC8}"/>
    <dgm:cxn modelId="{D8D54DC0-D1A9-4AD8-8624-C90B4AC470A7}" type="presOf" srcId="{E03CCD3F-1E38-45F8-BE6F-D6949F895D9B}" destId="{97DAF9BA-A7C1-43D3-A64B-A004515C4BC6}" srcOrd="1" destOrd="0" presId="urn:microsoft.com/office/officeart/2005/8/layout/venn1"/>
    <dgm:cxn modelId="{FBF72210-677F-4775-994B-22CFBF7C2303}" srcId="{0895C1E9-FC8F-4F17-BD02-CDF194CA71E9}" destId="{3B1B917D-7AA3-4539-921F-48D8F5442204}" srcOrd="2" destOrd="0" parTransId="{5CC3DFCB-D933-49DE-8BE1-7F65F2C5D954}" sibTransId="{5A4C4D21-113B-44D7-BBD9-9F1ECF53E976}"/>
    <dgm:cxn modelId="{C8056D39-781F-4C2A-9ACE-4E5CF00FD2AA}" type="presOf" srcId="{E03CCD3F-1E38-45F8-BE6F-D6949F895D9B}" destId="{DA8179CC-5586-4C6A-9346-2BCDD15439B6}" srcOrd="0" destOrd="0" presId="urn:microsoft.com/office/officeart/2005/8/layout/venn1"/>
    <dgm:cxn modelId="{862DB10E-5A5F-4F99-9240-7C37064A0D3E}" type="presOf" srcId="{EB8A4616-EA13-4FA2-80D8-B6001604A907}" destId="{84C91219-CBF5-479A-9706-33FEE2D15BA4}" srcOrd="1" destOrd="0" presId="urn:microsoft.com/office/officeart/2005/8/layout/venn1"/>
    <dgm:cxn modelId="{9E6FCAF0-9E5E-4C5F-9958-F9947E157A04}" srcId="{0895C1E9-FC8F-4F17-BD02-CDF194CA71E9}" destId="{E03CCD3F-1E38-45F8-BE6F-D6949F895D9B}" srcOrd="1" destOrd="0" parTransId="{215DA695-9F37-4BA7-93A2-DFDCEB62F4F2}" sibTransId="{570ABCC1-AF47-4320-A914-8BFED633E849}"/>
    <dgm:cxn modelId="{24A9E4C5-6F4C-4F93-97D8-5ED8B36D12C7}" type="presOf" srcId="{3B1B917D-7AA3-4539-921F-48D8F5442204}" destId="{2B8B09D7-2A7F-4B50-A120-652883759E4F}" srcOrd="0" destOrd="0" presId="urn:microsoft.com/office/officeart/2005/8/layout/venn1"/>
    <dgm:cxn modelId="{11D8CAD1-6B4F-4FED-889A-83574538ED54}" type="presOf" srcId="{0895C1E9-FC8F-4F17-BD02-CDF194CA71E9}" destId="{9651EDEB-905A-4CF1-A1B1-1B61DE06C50F}" srcOrd="0" destOrd="0" presId="urn:microsoft.com/office/officeart/2005/8/layout/venn1"/>
    <dgm:cxn modelId="{9FB8C5D2-9753-41D5-AD65-9B6EB94E54C3}" type="presParOf" srcId="{9651EDEB-905A-4CF1-A1B1-1B61DE06C50F}" destId="{14D285B6-D547-445B-9F30-57E60074F539}" srcOrd="0" destOrd="0" presId="urn:microsoft.com/office/officeart/2005/8/layout/venn1"/>
    <dgm:cxn modelId="{A148BC02-5A24-4FE4-96BD-43316FA7B8C6}" type="presParOf" srcId="{9651EDEB-905A-4CF1-A1B1-1B61DE06C50F}" destId="{84C91219-CBF5-479A-9706-33FEE2D15BA4}" srcOrd="1" destOrd="0" presId="urn:microsoft.com/office/officeart/2005/8/layout/venn1"/>
    <dgm:cxn modelId="{FC0E0812-7BE8-401D-9533-30328F300FD6}" type="presParOf" srcId="{9651EDEB-905A-4CF1-A1B1-1B61DE06C50F}" destId="{DA8179CC-5586-4C6A-9346-2BCDD15439B6}" srcOrd="2" destOrd="0" presId="urn:microsoft.com/office/officeart/2005/8/layout/venn1"/>
    <dgm:cxn modelId="{26D45729-52C5-401F-94A1-F620173A3433}" type="presParOf" srcId="{9651EDEB-905A-4CF1-A1B1-1B61DE06C50F}" destId="{97DAF9BA-A7C1-43D3-A64B-A004515C4BC6}" srcOrd="3" destOrd="0" presId="urn:microsoft.com/office/officeart/2005/8/layout/venn1"/>
    <dgm:cxn modelId="{2B622B35-4D7B-4E38-83F9-D7B31459915C}" type="presParOf" srcId="{9651EDEB-905A-4CF1-A1B1-1B61DE06C50F}" destId="{2B8B09D7-2A7F-4B50-A120-652883759E4F}" srcOrd="4" destOrd="0" presId="urn:microsoft.com/office/officeart/2005/8/layout/venn1"/>
    <dgm:cxn modelId="{CE575A39-7095-4ED4-84A8-AEB6897C005F}" type="presParOf" srcId="{9651EDEB-905A-4CF1-A1B1-1B61DE06C50F}" destId="{233D310A-5A2E-4B3B-81F5-8E037AE1B7B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56586-EA92-4618-A00B-9D52EB0A2D08}" type="datetimeFigureOut">
              <a:rPr lang="ru-RU" smtClean="0"/>
              <a:pPr/>
              <a:t>20.02.2010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6110C-92CE-4C84-A44F-97EEC5A6B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6110C-92CE-4C84-A44F-97EEC5A6BB8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6110C-92CE-4C84-A44F-97EEC5A6BB8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9052-A1E9-4E0F-A1BF-0608CC02C8CB}" type="datetimeFigureOut">
              <a:rPr lang="ru-RU" smtClean="0"/>
              <a:pPr/>
              <a:t>20.02.2010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2AE2C6E-1A7A-41CC-9908-C464E1D73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9052-A1E9-4E0F-A1BF-0608CC02C8CB}" type="datetimeFigureOut">
              <a:rPr lang="ru-RU" smtClean="0"/>
              <a:pPr/>
              <a:t>20.02.2010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2C6E-1A7A-41CC-9908-C464E1D73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9052-A1E9-4E0F-A1BF-0608CC02C8CB}" type="datetimeFigureOut">
              <a:rPr lang="ru-RU" smtClean="0"/>
              <a:pPr/>
              <a:t>20.02.2010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2C6E-1A7A-41CC-9908-C464E1D73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9052-A1E9-4E0F-A1BF-0608CC02C8CB}" type="datetimeFigureOut">
              <a:rPr lang="ru-RU" smtClean="0"/>
              <a:pPr/>
              <a:t>20.02.2010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2AE2C6E-1A7A-41CC-9908-C464E1D73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9052-A1E9-4E0F-A1BF-0608CC02C8CB}" type="datetimeFigureOut">
              <a:rPr lang="ru-RU" smtClean="0"/>
              <a:pPr/>
              <a:t>20.02.2010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2C6E-1A7A-41CC-9908-C464E1D73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9052-A1E9-4E0F-A1BF-0608CC02C8CB}" type="datetimeFigureOut">
              <a:rPr lang="ru-RU" smtClean="0"/>
              <a:pPr/>
              <a:t>20.02.2010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2C6E-1A7A-41CC-9908-C464E1D73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9052-A1E9-4E0F-A1BF-0608CC02C8CB}" type="datetimeFigureOut">
              <a:rPr lang="ru-RU" smtClean="0"/>
              <a:pPr/>
              <a:t>20.02.2010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2AE2C6E-1A7A-41CC-9908-C464E1D73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9052-A1E9-4E0F-A1BF-0608CC02C8CB}" type="datetimeFigureOut">
              <a:rPr lang="ru-RU" smtClean="0"/>
              <a:pPr/>
              <a:t>20.02.2010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2C6E-1A7A-41CC-9908-C464E1D73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9052-A1E9-4E0F-A1BF-0608CC02C8CB}" type="datetimeFigureOut">
              <a:rPr lang="ru-RU" smtClean="0"/>
              <a:pPr/>
              <a:t>20.02.2010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2C6E-1A7A-41CC-9908-C464E1D73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9052-A1E9-4E0F-A1BF-0608CC02C8CB}" type="datetimeFigureOut">
              <a:rPr lang="ru-RU" smtClean="0"/>
              <a:pPr/>
              <a:t>20.02.2010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2C6E-1A7A-41CC-9908-C464E1D73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9052-A1E9-4E0F-A1BF-0608CC02C8CB}" type="datetimeFigureOut">
              <a:rPr lang="ru-RU" smtClean="0"/>
              <a:pPr/>
              <a:t>20.02.2010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2C6E-1A7A-41CC-9908-C464E1D73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52D9052-A1E9-4E0F-A1BF-0608CC02C8CB}" type="datetimeFigureOut">
              <a:rPr lang="ru-RU" smtClean="0"/>
              <a:pPr/>
              <a:t>20.02.2010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2AE2C6E-1A7A-41CC-9908-C464E1D73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214554"/>
            <a:ext cx="7406640" cy="1472184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Возникновение </a:t>
            </a:r>
            <a:r>
              <a:rPr lang="ru-RU" smtClean="0">
                <a:latin typeface="Comic Sans MS" pitchFamily="66" charset="0"/>
              </a:rPr>
              <a:t>отрицательных </a:t>
            </a:r>
            <a:r>
              <a:rPr lang="ru-RU" smtClean="0">
                <a:latin typeface="Comic Sans MS" pitchFamily="66" charset="0"/>
              </a:rPr>
              <a:t>чисел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5827080"/>
            <a:ext cx="5695960" cy="1030920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Презентация ученицы 6г класса </a:t>
            </a:r>
            <a:r>
              <a:rPr lang="ru-RU" dirty="0" err="1" smtClean="0">
                <a:latin typeface="Comic Sans MS" pitchFamily="66" charset="0"/>
              </a:rPr>
              <a:t>Акбулатовой</a:t>
            </a:r>
            <a:r>
              <a:rPr lang="ru-RU" dirty="0" smtClean="0">
                <a:latin typeface="Comic Sans MS" pitchFamily="66" charset="0"/>
              </a:rPr>
              <a:t> Александры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Индийский математик </a:t>
            </a:r>
            <a:r>
              <a:rPr lang="ru-RU" dirty="0" err="1" smtClean="0"/>
              <a:t>брахмагупт</a:t>
            </a:r>
            <a:endParaRPr lang="ru-RU" dirty="0"/>
          </a:p>
        </p:txBody>
      </p:sp>
      <p:pic>
        <p:nvPicPr>
          <p:cNvPr id="4" name="Содержимое 3" descr="2064_aryabhata-cr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00760" y="1428736"/>
            <a:ext cx="2895191" cy="4143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P12801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86190"/>
            <a:ext cx="6934693" cy="2935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Выгнутая влево стрелка 6"/>
          <p:cNvSpPr/>
          <p:nvPr/>
        </p:nvSpPr>
        <p:spPr>
          <a:xfrm rot="18496407">
            <a:off x="3962089" y="1128643"/>
            <a:ext cx="913737" cy="2711024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 rot="20563664">
            <a:off x="2573962" y="2356271"/>
            <a:ext cx="784953" cy="2101500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Индийский математик </a:t>
            </a:r>
            <a:r>
              <a:rPr lang="ru-RU" dirty="0" err="1" smtClean="0"/>
              <a:t>Бхаскара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357686" y="1571612"/>
            <a:ext cx="4410076" cy="34464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Выразил правило деления и умножения следующим образом: «Произведение двух имуществ или долгов есть имущество; произведения имуществ на долг есть убыток. Тоже правило  имеет место и при делении» </a:t>
            </a:r>
            <a:endParaRPr lang="ru-RU" sz="2400" dirty="0"/>
          </a:p>
        </p:txBody>
      </p:sp>
      <p:pic>
        <p:nvPicPr>
          <p:cNvPr id="7" name="Содержимое 3" descr="46839_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3495694" cy="38899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lu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P12801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500306"/>
            <a:ext cx="7022979" cy="41784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dirty="0" err="1" smtClean="0"/>
              <a:t>Бхаскар</a:t>
            </a:r>
            <a:r>
              <a:rPr lang="ru-RU" dirty="0" smtClean="0"/>
              <a:t> прямо писал: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«Люди не одобряют отвлечённых отрицательных чисел…»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1600" dirty="0" smtClean="0"/>
              <a:t>                                                                                                                                            Страница из произведения </a:t>
            </a:r>
            <a:r>
              <a:rPr lang="ru-RU" sz="1600" dirty="0" err="1" smtClean="0"/>
              <a:t>Бхаскары</a:t>
            </a:r>
            <a:endParaRPr lang="ru-RU" sz="16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Вот почему с большим трудом завоевали себе место в математике отрицательные числа.</a:t>
            </a:r>
            <a:endParaRPr lang="ru-RU" dirty="0"/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642910" y="2428868"/>
          <a:ext cx="7705748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heck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9600" dirty="0" smtClean="0"/>
              <a:t>           </a:t>
            </a:r>
          </a:p>
          <a:p>
            <a:pPr>
              <a:buNone/>
            </a:pPr>
            <a:r>
              <a:rPr lang="ru-RU" sz="9600" dirty="0" smtClean="0"/>
              <a:t>          Конец</a:t>
            </a:r>
            <a:endParaRPr lang="ru-RU" sz="9600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atin typeface="Comic Sans MS" pitchFamily="66" charset="0"/>
              </a:rPr>
              <a:t>ПОтребность</a:t>
            </a:r>
            <a:r>
              <a:rPr lang="ru-RU" dirty="0" smtClean="0">
                <a:latin typeface="Comic Sans MS" pitchFamily="66" charset="0"/>
              </a:rPr>
              <a:t> человека измерять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7" name="Рисунок 6" descr="pic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3751724"/>
            <a:ext cx="5413048" cy="2801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428992" y="2000240"/>
            <a:ext cx="5900718" cy="388302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Натуральные числа возникли при счёте предметов.</a:t>
            </a:r>
            <a:endParaRPr lang="ru-RU" dirty="0"/>
          </a:p>
        </p:txBody>
      </p:sp>
      <p:pic>
        <p:nvPicPr>
          <p:cNvPr id="8" name="Рисунок 7" descr="o-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000240"/>
            <a:ext cx="3239199" cy="4587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dirty="0" smtClean="0">
                <a:solidFill>
                  <a:schemeClr val="tx1"/>
                </a:solidFill>
              </a:rPr>
              <a:t>Понятие об отрицательных числах возникло в практике решения алгебраических уравнений.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143248"/>
            <a:ext cx="8546869" cy="3403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286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Возможно делить любое целое число на другое целое число.</a:t>
            </a:r>
            <a:endParaRPr lang="ru-RU" dirty="0"/>
          </a:p>
        </p:txBody>
      </p:sp>
      <p:pic>
        <p:nvPicPr>
          <p:cNvPr id="6" name="Содержимое 3" descr="р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571876"/>
            <a:ext cx="7418002" cy="2900093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Линейные   уравнения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Палочками красного цвета изображали  положительные числа , отрицательные  же – чёрными.</a:t>
            </a:r>
            <a:endParaRPr lang="ru-RU" dirty="0"/>
          </a:p>
        </p:txBody>
      </p:sp>
      <p:pic>
        <p:nvPicPr>
          <p:cNvPr id="5" name="Рисунок 4" descr="bh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6242" y="2708146"/>
            <a:ext cx="5382038" cy="3792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Отрицатильные</a:t>
            </a:r>
            <a:r>
              <a:rPr lang="ru-RU" dirty="0" smtClean="0"/>
              <a:t> числа долгое время назывались словами которые обозначали «долг», «недостача».</a:t>
            </a:r>
            <a:endParaRPr lang="ru-RU" dirty="0"/>
          </a:p>
        </p:txBody>
      </p:sp>
      <p:sp>
        <p:nvSpPr>
          <p:cNvPr id="5" name="Минус 4"/>
          <p:cNvSpPr/>
          <p:nvPr/>
        </p:nvSpPr>
        <p:spPr>
          <a:xfrm>
            <a:off x="1285852" y="3857628"/>
            <a:ext cx="6429420" cy="2571768"/>
          </a:xfrm>
          <a:prstGeom prst="mathMinus">
            <a:avLst>
              <a:gd name="adj1" fmla="val 54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8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428736"/>
            <a:ext cx="3497169" cy="424656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angl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«</a:t>
            </a:r>
            <a:r>
              <a:rPr lang="ru-RU" sz="2700" dirty="0" smtClean="0"/>
              <a:t>Люди не одобряют отрицательных чисел»</a:t>
            </a:r>
            <a:endParaRPr lang="ru-RU" sz="27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571612"/>
            <a:ext cx="535785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Ещё в </a:t>
            </a:r>
            <a:r>
              <a:rPr lang="en-US" dirty="0" smtClean="0"/>
              <a:t>III</a:t>
            </a:r>
            <a:r>
              <a:rPr lang="ru-RU" dirty="0" smtClean="0"/>
              <a:t>в. древнегреческий </a:t>
            </a:r>
          </a:p>
          <a:p>
            <a:pPr>
              <a:buNone/>
            </a:pPr>
            <a:r>
              <a:rPr lang="ru-RU" dirty="0" smtClean="0"/>
              <a:t>математик Диофант</a:t>
            </a:r>
          </a:p>
          <a:p>
            <a:pPr>
              <a:buNone/>
            </a:pPr>
            <a:r>
              <a:rPr lang="ru-RU" dirty="0" smtClean="0"/>
              <a:t>Пользовался правилом </a:t>
            </a:r>
          </a:p>
          <a:p>
            <a:pPr>
              <a:buNone/>
            </a:pPr>
            <a:r>
              <a:rPr lang="ru-RU" dirty="0" smtClean="0"/>
              <a:t>умножения отрицательных </a:t>
            </a:r>
          </a:p>
          <a:p>
            <a:pPr>
              <a:buNone/>
            </a:pPr>
            <a:r>
              <a:rPr lang="ru-RU" dirty="0" smtClean="0"/>
              <a:t>чисел   при таких</a:t>
            </a:r>
          </a:p>
          <a:p>
            <a:pPr>
              <a:buNone/>
            </a:pPr>
            <a:r>
              <a:rPr lang="ru-RU" dirty="0" smtClean="0"/>
              <a:t>преобразованиях</a:t>
            </a:r>
            <a:endParaRPr lang="ru-RU" sz="1400" dirty="0" smtClean="0"/>
          </a:p>
          <a:p>
            <a:pPr>
              <a:buNone/>
            </a:pPr>
            <a:r>
              <a:rPr lang="ru-RU" dirty="0" smtClean="0"/>
              <a:t>(2х-3) (</a:t>
            </a:r>
            <a:r>
              <a:rPr lang="ru-RU" dirty="0" err="1" smtClean="0"/>
              <a:t>2х-3</a:t>
            </a:r>
            <a:r>
              <a:rPr lang="ru-RU" dirty="0" smtClean="0"/>
              <a:t>)=4х</a:t>
            </a:r>
            <a:r>
              <a:rPr lang="ru-RU" baseline="30000" dirty="0" smtClean="0"/>
              <a:t>2</a:t>
            </a:r>
            <a:r>
              <a:rPr lang="ru-RU" dirty="0" smtClean="0"/>
              <a:t>–12х+9</a:t>
            </a:r>
            <a:endParaRPr lang="ru-RU" dirty="0"/>
          </a:p>
        </p:txBody>
      </p:sp>
    </p:spTree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842012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Правило умножения он выражает так: «Вычитаемое, умноженное на прибавляемое, даёт в результате вычитаемое; вычитаемое на вычитаемое даёт прибавляемое.»</a:t>
            </a:r>
            <a:endParaRPr lang="ru-RU" dirty="0"/>
          </a:p>
        </p:txBody>
      </p:sp>
      <p:sp>
        <p:nvSpPr>
          <p:cNvPr id="4" name="Плюс 3"/>
          <p:cNvSpPr/>
          <p:nvPr/>
        </p:nvSpPr>
        <p:spPr>
          <a:xfrm>
            <a:off x="6357950" y="4143380"/>
            <a:ext cx="2928958" cy="2928958"/>
          </a:xfrm>
          <a:prstGeom prst="math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Минус 4"/>
          <p:cNvSpPr/>
          <p:nvPr/>
        </p:nvSpPr>
        <p:spPr>
          <a:xfrm>
            <a:off x="3786182" y="5143512"/>
            <a:ext cx="3929090" cy="2500330"/>
          </a:xfrm>
          <a:prstGeom prst="mathMin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множение 5"/>
          <p:cNvSpPr/>
          <p:nvPr/>
        </p:nvSpPr>
        <p:spPr>
          <a:xfrm>
            <a:off x="4071934" y="3643314"/>
            <a:ext cx="3071834" cy="2857520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еление 6"/>
          <p:cNvSpPr/>
          <p:nvPr/>
        </p:nvSpPr>
        <p:spPr>
          <a:xfrm>
            <a:off x="6357950" y="2571744"/>
            <a:ext cx="3143272" cy="2214578"/>
          </a:xfrm>
          <a:prstGeom prst="mathDivide">
            <a:avLst>
              <a:gd name="adj1" fmla="val 15520"/>
              <a:gd name="adj2" fmla="val 8102"/>
              <a:gd name="adj3" fmla="val 998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Диофант старался так формулировать задачи и составлять уравнения, чтобы  избегать отрицательных корней.</a:t>
            </a:r>
            <a:endParaRPr lang="ru-RU" dirty="0"/>
          </a:p>
        </p:txBody>
      </p:sp>
    </p:spTree>
  </p:cSld>
  <p:clrMapOvr>
    <a:masterClrMapping/>
  </p:clrMapOvr>
  <p:transition>
    <p:push dir="r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338</TotalTime>
  <Words>226</Words>
  <Application>Microsoft Office PowerPoint</Application>
  <PresentationFormat>Экран (4:3)</PresentationFormat>
  <Paragraphs>42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Возникновение отрицательных чисел</vt:lpstr>
      <vt:lpstr>ПОтребность человека измерять</vt:lpstr>
      <vt:lpstr>Слайд 3</vt:lpstr>
      <vt:lpstr>Слайд 4</vt:lpstr>
      <vt:lpstr>                  Линейные   уравнения</vt:lpstr>
      <vt:lpstr>Слайд 6</vt:lpstr>
      <vt:lpstr>     «Люди не одобряют отрицательных чисел»</vt:lpstr>
      <vt:lpstr>Слайд 8</vt:lpstr>
      <vt:lpstr>Слайд 9</vt:lpstr>
      <vt:lpstr>Индийский математик брахмагупт</vt:lpstr>
      <vt:lpstr>           Индийский математик Бхаскара</vt:lpstr>
      <vt:lpstr>         Бхаскар прямо писал: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Возникновение отрицательных чисел.</dc:title>
  <dc:creator>Admin</dc:creator>
  <cp:lastModifiedBy>Administrator</cp:lastModifiedBy>
  <cp:revision>37</cp:revision>
  <dcterms:created xsi:type="dcterms:W3CDTF">2010-01-27T13:58:55Z</dcterms:created>
  <dcterms:modified xsi:type="dcterms:W3CDTF">2010-02-20T09:06:26Z</dcterms:modified>
</cp:coreProperties>
</file>