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FF3300"/>
    <a:srgbClr val="F8F8F8"/>
    <a:srgbClr val="000000"/>
    <a:srgbClr val="6600CC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55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5F520-FC97-4854-8D28-0FA65E8AD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2620-9889-400B-A768-9712FAEA5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E7DB9-8CB8-4997-A758-01CCD9BE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690E8-8FCE-49B1-8BEF-058B81B68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BDFE1-1230-4743-BD2D-E4E4F20FF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7D89-15B6-43E8-B6A7-FFBB8822A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4F87-9635-4912-AF21-11C065EDA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4B9C-5082-42EB-9AC9-47EBCAAC1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9BE09-147C-4D44-9871-5159995A2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DCFE-5815-43B2-B9A0-7F39BFE31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C2CE-BAA2-49DE-A9E9-A7D8BEAB5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AC0A9-307F-400F-A349-847E2157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7A89-893B-4476-9D20-35550EF79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EECD-27BB-4103-B463-931D97527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71C9D3D-00A5-4BF9-8E72-FD3294CA7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01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01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1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02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02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02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02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02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02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060575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5600" b="1" i="1" dirty="0" smtClean="0">
                <a:solidFill>
                  <a:schemeClr val="tx1"/>
                </a:solidFill>
              </a:rPr>
              <a:t>Числовые суеверия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5516563"/>
            <a:ext cx="4103688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1500" smtClean="0"/>
              <a:t>Презентация </a:t>
            </a:r>
          </a:p>
          <a:p>
            <a:pPr eaLnBrk="1" hangingPunct="1">
              <a:defRPr/>
            </a:pPr>
            <a:r>
              <a:rPr lang="ru-RU" sz="1500" smtClean="0"/>
              <a:t>Ученицы 6Г класса</a:t>
            </a:r>
          </a:p>
          <a:p>
            <a:pPr eaLnBrk="1" hangingPunct="1">
              <a:defRPr/>
            </a:pPr>
            <a:r>
              <a:rPr lang="ru-RU" sz="1500" smtClean="0"/>
              <a:t>Лицея  №179</a:t>
            </a:r>
          </a:p>
          <a:p>
            <a:pPr eaLnBrk="1" hangingPunct="1">
              <a:defRPr/>
            </a:pPr>
            <a:r>
              <a:rPr lang="ru-RU" sz="1500" smtClean="0"/>
              <a:t>Маловой Александры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45" name="Group 73"/>
          <p:cNvGraphicFramePr>
            <a:graphicFrameLocks noGrp="1"/>
          </p:cNvGraphicFramePr>
          <p:nvPr/>
        </p:nvGraphicFramePr>
        <p:xfrm>
          <a:off x="4932363" y="1916113"/>
          <a:ext cx="1768793" cy="1447800"/>
        </p:xfrm>
        <a:graphic>
          <a:graphicData uri="http://schemas.openxmlformats.org/drawingml/2006/table">
            <a:tbl>
              <a:tblPr/>
              <a:tblGrid>
                <a:gridCol w="208280"/>
                <a:gridCol w="1560513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5" name="Picture 6" descr="336927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377983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72"/>
          <p:cNvSpPr>
            <a:spLocks noChangeArrowheads="1"/>
          </p:cNvSpPr>
          <p:nvPr/>
        </p:nvSpPr>
        <p:spPr bwMode="auto">
          <a:xfrm>
            <a:off x="4427538" y="1268413"/>
            <a:ext cx="39973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Некоторые</a:t>
            </a:r>
            <a:r>
              <a:rPr lang="ru-RU"/>
              <a:t> числовые суеверия п</a:t>
            </a:r>
            <a:r>
              <a:rPr lang="en-US"/>
              <a:t>роисходят от Христианской традиции Тайной Вечери, где число апостолов вместе и Иисусом составляло 13. Число 13 также ассоциируется с хаосом в Персидских мифах. В скандинавском пантеоне, Локи – обманщик – по поверьям был тринадцатым богом. В наши дни некоторые люди заходят слишком далеко, например, избегают домов под номером 13 или квартиры на 13 этаже здания.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211638" y="-963613"/>
            <a:ext cx="3382962" cy="751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  </a:t>
            </a:r>
            <a:r>
              <a:rPr lang="en-US" sz="6700"/>
              <a:t> </a:t>
            </a:r>
            <a:r>
              <a:rPr lang="en-US" sz="2400"/>
              <a:t>       </a:t>
            </a:r>
            <a:r>
              <a:rPr lang="en-US" sz="1000"/>
              <a:t> </a:t>
            </a:r>
            <a:br>
              <a:rPr lang="en-US" sz="1000"/>
            </a:br>
            <a:endParaRPr lang="en-US" sz="2000" u="sng"/>
          </a:p>
          <a:p>
            <a:pPr eaLnBrk="0" hangingPunct="0"/>
            <a:r>
              <a:rPr lang="en-US" sz="2000" u="sng"/>
              <a:t>Тетрафобия</a:t>
            </a:r>
            <a:r>
              <a:rPr lang="en-US" sz="2000"/>
              <a:t> – боязнь числа 4 – все еще жива. Цифра 4 ассоциируется со смертью в Китае, Японии и Корее. Также как 13 в Западном сообществе, цифру 4 пропускают в номерах этажей, адресов и телефонов этих стран. Даже в Северной Америке этот страх привел к некоторым поспешным перестановкам в политике телефонных компаний, чтобы приспособиться к избеганию четверки. </a:t>
            </a:r>
            <a:br>
              <a:rPr lang="en-US" sz="2000"/>
            </a:br>
            <a:endParaRPr lang="en-US" sz="2000"/>
          </a:p>
        </p:txBody>
      </p:sp>
      <p:pic>
        <p:nvPicPr>
          <p:cNvPr id="6147" name="Picture 5" descr="874722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1488" y="2508250"/>
            <a:ext cx="809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7" descr="87472284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341438"/>
            <a:ext cx="3087687" cy="4105275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00563" y="476250"/>
            <a:ext cx="3313112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14 также является недобрым числом, согласно Китайским поверьям. Слова «десять» и «четыре» в китайском языке также означают «</a:t>
            </a:r>
            <a:r>
              <a:rPr lang="en-US" u="sng"/>
              <a:t>несчастье</a:t>
            </a:r>
            <a:r>
              <a:rPr lang="en-US"/>
              <a:t>» или «</a:t>
            </a:r>
            <a:r>
              <a:rPr lang="en-US" u="sng"/>
              <a:t>умрет</a:t>
            </a:r>
            <a:r>
              <a:rPr lang="en-US"/>
              <a:t>». Добавьте также число 5 к этому, и вы получите выражение «я умру» - не совсем то, что каждый хотел бы видеть в своем новом доме! Также отмечено, что подобные отвращения к 4, 14 и 514 присутствуют и в Фен Шуе, невероятно популярном движении в дизайне помещений.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15888"/>
            <a:ext cx="938212" cy="1266825"/>
          </a:xfrm>
          <a:noFill/>
        </p:spPr>
      </p:pic>
      <p:pic>
        <p:nvPicPr>
          <p:cNvPr id="7172" name="Picture 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20886194">
            <a:off x="539750" y="1916113"/>
            <a:ext cx="781050" cy="1152525"/>
          </a:xfrm>
          <a:noFill/>
        </p:spPr>
      </p:pic>
      <p:pic>
        <p:nvPicPr>
          <p:cNvPr id="7173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42900" y="115888"/>
            <a:ext cx="725488" cy="1257300"/>
          </a:xfrm>
          <a:noFill/>
        </p:spPr>
      </p:pic>
      <p:pic>
        <p:nvPicPr>
          <p:cNvPr id="7174" name="Picture 13"/>
          <p:cNvPicPr>
            <a:picLocks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3429000"/>
            <a:ext cx="936625" cy="1336675"/>
          </a:xfrm>
          <a:noFill/>
        </p:spPr>
      </p:pic>
      <p:pic>
        <p:nvPicPr>
          <p:cNvPr id="7175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429000"/>
            <a:ext cx="849313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429000"/>
            <a:ext cx="91281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2174">
            <a:off x="3203575" y="1989138"/>
            <a:ext cx="8318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348038" y="-171450"/>
            <a:ext cx="52578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  </a:t>
            </a:r>
            <a:r>
              <a:rPr lang="en-US" sz="4200"/>
              <a:t> </a:t>
            </a:r>
            <a:r>
              <a:rPr lang="en-US" sz="2400"/>
              <a:t>                       </a:t>
            </a:r>
            <a:r>
              <a:rPr lang="en-US" sz="2000"/>
              <a:t>  </a:t>
            </a:r>
            <a:br>
              <a:rPr lang="en-US" sz="2000"/>
            </a:br>
            <a:endParaRPr lang="en-US" sz="2000"/>
          </a:p>
          <a:p>
            <a:pPr eaLnBrk="0" hangingPunct="0"/>
            <a:r>
              <a:rPr lang="en-US" sz="2000"/>
              <a:t>Не все числовые суеверия являются плохими. Есть некоторые числа, присутствие которых в вашем адресе или номере телефона является очень хорошим знаком. Возможно, наиболее известный пример в Западной культуре это «счастливая семерка» - каждый игрок мечтает, чтобы кости показали именно это число. Многие культуры разделяют отношение к 7 в значительной мере – многие древние легенды настолько различаются, насколько Япония и Китай подтверждают воздействие семерки. </a:t>
            </a:r>
            <a:r>
              <a:rPr lang="ru-RU" sz="2000"/>
              <a:t>                </a:t>
            </a:r>
          </a:p>
          <a:p>
            <a:pPr eaLnBrk="0" hangingPunct="0"/>
            <a:r>
              <a:rPr lang="en-US" sz="2000"/>
              <a:t>Китай</a:t>
            </a:r>
            <a:r>
              <a:rPr lang="ru-RU" sz="2000"/>
              <a:t> </a:t>
            </a:r>
            <a:r>
              <a:rPr lang="en-US" sz="2000"/>
              <a:t>рассматривает 8 и 6 как удачные числа. Адрес с большим количеством восьмерок считается чрезвычайно благоприятным. </a:t>
            </a:r>
            <a:br>
              <a:rPr lang="en-US" sz="2000"/>
            </a:br>
            <a:endParaRPr lang="en-US" sz="2000"/>
          </a:p>
        </p:txBody>
      </p:sp>
      <p:pic>
        <p:nvPicPr>
          <p:cNvPr id="8195" name="Picture 5" descr="63705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70375" y="2622550"/>
            <a:ext cx="1181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6370515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213100"/>
            <a:ext cx="3132138" cy="1792288"/>
          </a:xfrm>
        </p:spPr>
      </p:pic>
      <p:pic>
        <p:nvPicPr>
          <p:cNvPr id="8197" name="Picture 9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60350"/>
            <a:ext cx="1543050" cy="2403475"/>
          </a:xfrm>
          <a:noFill/>
        </p:spPr>
      </p:pic>
      <p:pic>
        <p:nvPicPr>
          <p:cNvPr id="8198" name="Picture 1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03350" y="476250"/>
            <a:ext cx="1804988" cy="2493963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643438" y="188913"/>
            <a:ext cx="32067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Другие точки зрения на числа вовлекают нумерологию. Число Пути Жизни, как считается, является результатом суммы всех числе дня, месяца и года рождения, пока не останется одно число. </a:t>
            </a:r>
          </a:p>
          <a:p>
            <a:pPr algn="ctr"/>
            <a:r>
              <a:rPr lang="en-US"/>
              <a:t>Так, если вы родились </a:t>
            </a:r>
            <a:r>
              <a:rPr lang="ru-RU"/>
              <a:t>15</a:t>
            </a:r>
            <a:r>
              <a:rPr lang="en-US"/>
              <a:t>-го </a:t>
            </a:r>
            <a:r>
              <a:rPr lang="ru-RU"/>
              <a:t>декабря</a:t>
            </a:r>
            <a:r>
              <a:rPr lang="en-US"/>
              <a:t> </a:t>
            </a:r>
            <a:r>
              <a:rPr lang="ru-RU"/>
              <a:t>1996</a:t>
            </a:r>
            <a:r>
              <a:rPr lang="en-US"/>
              <a:t> года, вам следует сложить</a:t>
            </a:r>
            <a:endParaRPr lang="ru-RU"/>
          </a:p>
          <a:p>
            <a:pPr algn="ctr"/>
            <a:r>
              <a:rPr lang="ru-RU"/>
              <a:t>1+5+1+2+1+9+9+6=34</a:t>
            </a:r>
            <a:r>
              <a:rPr lang="en-US"/>
              <a:t>, затем сложите </a:t>
            </a:r>
            <a:r>
              <a:rPr lang="ru-RU"/>
              <a:t>3+4</a:t>
            </a:r>
            <a:r>
              <a:rPr lang="en-US"/>
              <a:t> и получите </a:t>
            </a:r>
            <a:r>
              <a:rPr lang="ru-RU"/>
              <a:t>7</a:t>
            </a:r>
            <a:r>
              <a:rPr lang="en-US"/>
              <a:t>. Согласно этой системе, адрес, включающий в себя число </a:t>
            </a:r>
            <a:r>
              <a:rPr lang="ru-RU"/>
              <a:t>7</a:t>
            </a:r>
            <a:r>
              <a:rPr lang="en-US"/>
              <a:t>, является хорошим выбором. Некоторые числа являются «совместимыми», а некоторые – «несовместимыми». 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595490">
            <a:off x="3924300" y="4581525"/>
            <a:ext cx="860425" cy="1339850"/>
          </a:xfrm>
          <a:noFill/>
        </p:spPr>
      </p:pic>
      <p:pic>
        <p:nvPicPr>
          <p:cNvPr id="9220" name="Picture 8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585329">
            <a:off x="1042988" y="549275"/>
            <a:ext cx="1039812" cy="1420813"/>
          </a:xfrm>
          <a:noFill/>
        </p:spPr>
      </p:pic>
      <p:pic>
        <p:nvPicPr>
          <p:cNvPr id="9221" name="Picture 11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 rot="583130">
            <a:off x="1547813" y="2133600"/>
            <a:ext cx="841375" cy="1460500"/>
          </a:xfrm>
          <a:noFill/>
        </p:spPr>
      </p:pic>
      <p:pic>
        <p:nvPicPr>
          <p:cNvPr id="9222" name="Picture 14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 rot="587948">
            <a:off x="250825" y="333375"/>
            <a:ext cx="793750" cy="1377950"/>
          </a:xfrm>
          <a:noFill/>
        </p:spPr>
      </p:pic>
      <p:pic>
        <p:nvPicPr>
          <p:cNvPr id="922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539">
            <a:off x="1042988" y="3860800"/>
            <a:ext cx="95567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96434">
            <a:off x="2339975" y="2133600"/>
            <a:ext cx="11572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90853">
            <a:off x="2843213" y="4365625"/>
            <a:ext cx="113665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88594">
            <a:off x="1908175" y="4437063"/>
            <a:ext cx="10414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7127875" cy="511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40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Спасибо за внимание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78</TotalTime>
  <Words>252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Comic Sans MS</vt:lpstr>
      <vt:lpstr>Arial</vt:lpstr>
      <vt:lpstr>Calibri</vt:lpstr>
      <vt:lpstr>Crayons</vt:lpstr>
      <vt:lpstr>Числовые суеверия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суеверия</dc:title>
  <dc:creator>udaloff</dc:creator>
  <cp:lastModifiedBy>Administrator</cp:lastModifiedBy>
  <cp:revision>7</cp:revision>
  <cp:lastPrinted>1601-01-01T00:00:00Z</cp:lastPrinted>
  <dcterms:created xsi:type="dcterms:W3CDTF">2010-01-25T18:36:23Z</dcterms:created>
  <dcterms:modified xsi:type="dcterms:W3CDTF">2010-02-20T09:08:25Z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