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  <p:sldMasterId id="2147483656" r:id="rId5"/>
    <p:sldMasterId id="2147483668" r:id="rId6"/>
  </p:sldMasterIdLst>
  <p:notesMasterIdLst>
    <p:notesMasterId r:id="rId30"/>
  </p:notesMasterIdLst>
  <p:handoutMasterIdLst>
    <p:handoutMasterId r:id="rId31"/>
  </p:handoutMasterIdLst>
  <p:sldIdLst>
    <p:sldId id="256" r:id="rId7"/>
    <p:sldId id="259" r:id="rId8"/>
    <p:sldId id="257" r:id="rId9"/>
    <p:sldId id="270" r:id="rId10"/>
    <p:sldId id="258" r:id="rId11"/>
    <p:sldId id="260" r:id="rId12"/>
    <p:sldId id="261" r:id="rId13"/>
    <p:sldId id="262" r:id="rId14"/>
    <p:sldId id="268" r:id="rId15"/>
    <p:sldId id="269" r:id="rId16"/>
    <p:sldId id="276" r:id="rId17"/>
    <p:sldId id="267" r:id="rId18"/>
    <p:sldId id="271" r:id="rId19"/>
    <p:sldId id="272" r:id="rId20"/>
    <p:sldId id="266" r:id="rId21"/>
    <p:sldId id="273" r:id="rId22"/>
    <p:sldId id="274" r:id="rId23"/>
    <p:sldId id="275" r:id="rId24"/>
    <p:sldId id="265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6" autoAdjust="0"/>
    <p:restoredTop sz="86322" autoAdjust="0"/>
  </p:normalViewPr>
  <p:slideViewPr>
    <p:cSldViewPr>
      <p:cViewPr varScale="1">
        <p:scale>
          <a:sx n="60" d="100"/>
          <a:sy n="60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8/25/2010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8/25/2010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1805-4978-4068-A3C7-701BD00175D1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CF3B-30A0-45FE-8334-62DAD3010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06F7-6ED6-4852-B411-0C428202CF35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FFB1-4BF0-4993-8C10-B8A0097D3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101C-1845-4DB3-A872-2D07B2BA55FC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3F56-9683-4392-A520-883D0E389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4F4C-923C-45C9-A9FC-79BB92E6FA7A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7DCE-256C-4712-8840-149C527D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640F-1227-4D3E-869F-D43B21FD2102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57A8-DD8C-4E59-BAD2-315F99230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E525-6E54-41E0-9000-7126FA52F7C3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E0A4-D4CE-41C3-86E5-F169B554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1535-F73C-41C4-A4BC-E6EBE312AE42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6480-7548-4391-8FBC-3622AAEB8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E493-9534-4AA8-B799-DB2924FA3BB3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CA71-FE08-4487-9515-2F96DB9D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4D1E-F34F-4079-A1F7-11AF336995F1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0A9A-404C-464D-B096-4B8B3F1DC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BB43D-4BEB-4CAA-B054-36339A359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8F3EE-C09F-4510-A020-22FEF175C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24CDC-91F5-4A56-BA4B-458B725ED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2E44E-BE5B-4100-A0E3-0C5B2A568F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9DA20-4455-4FF6-BB85-75A9ED0D5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65DC5-BEC1-4FF6-A3A1-E0135876EB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E2B19-00BF-406B-93D5-DD71413ED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377B4-4606-43C7-94EE-6D0E2EF2E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8CE3D-F95E-4131-8367-42EFE84A7D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2D2DB-064C-458E-8DF2-8CC383088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BC06D-3186-470C-88D3-4020C7B10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532C3-AD03-45D5-89F4-E4074C846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CEB7-F4D9-42FE-BB5E-7F892C5B285D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E026-86FE-4C51-A5DA-3F1BC642B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7A03-D6C9-4E3B-8067-B4534F4D7B04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09ED-CB32-40F9-B6F9-F3D19B65F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8/25/2010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D469CF-D375-4DCE-AF05-0215F2897085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7CE32D-5078-413D-A65E-0F1D186F0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3D5CA5-76FD-460D-B398-B7B31AAED5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49934" y="5932777"/>
            <a:ext cx="6194066" cy="92522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начальных классов ГОУ лицей № 179</a:t>
            </a:r>
          </a:p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Ховрычева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Жанна Анатольевна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2844" y="4429132"/>
            <a:ext cx="9001156" cy="147002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Из опыта работы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здоровьесберегающей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деятельности 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учителей начальной школы</a:t>
            </a:r>
            <a:endParaRPr lang="ru-RU" b="1" noProof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Личностно-ориентированное обучение</a:t>
            </a:r>
            <a:endParaRPr lang="ru-RU" dirty="0" smtClean="0"/>
          </a:p>
          <a:p>
            <a:pPr lvl="0"/>
            <a:r>
              <a:rPr lang="ru-RU" b="1" i="1" dirty="0" smtClean="0"/>
              <a:t>Педагогика сотрудничества</a:t>
            </a:r>
          </a:p>
          <a:p>
            <a:r>
              <a:rPr lang="ru-RU" b="1" i="1" dirty="0" smtClean="0"/>
              <a:t>Гуманно-личностные технологии</a:t>
            </a:r>
            <a:endParaRPr lang="ru-RU" b="1" dirty="0" smtClean="0"/>
          </a:p>
          <a:p>
            <a:pPr lvl="0"/>
            <a:r>
              <a:rPr lang="ru-RU" b="1" i="1" dirty="0" smtClean="0"/>
              <a:t>Технология уровневой дифференциации обучения</a:t>
            </a:r>
          </a:p>
          <a:p>
            <a:r>
              <a:rPr lang="ru-RU" b="1" i="1" dirty="0" smtClean="0"/>
              <a:t>Проектный вид учебной деятельности</a:t>
            </a:r>
          </a:p>
          <a:p>
            <a:r>
              <a:rPr lang="ru-RU" b="1" i="1" dirty="0" smtClean="0"/>
              <a:t>Игровые технологии</a:t>
            </a:r>
          </a:p>
          <a:p>
            <a:r>
              <a:rPr lang="ru-RU" b="1" i="1" dirty="0" smtClean="0"/>
              <a:t>ИКТ</a:t>
            </a:r>
            <a:endParaRPr lang="ru-RU" dirty="0" smtClean="0"/>
          </a:p>
          <a:p>
            <a:pPr lvl="0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Использование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здоровьесберегающего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потенциала педагогических технологий: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71802" y="3357562"/>
            <a:ext cx="5853430" cy="3314700"/>
            <a:chOff x="103" y="4598"/>
            <a:chExt cx="9218" cy="522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3" y="4598"/>
              <a:ext cx="9000" cy="5220"/>
            </a:xfrm>
            <a:prstGeom prst="rect">
              <a:avLst/>
            </a:prstGeom>
            <a:noFill/>
            <a:ln w="5724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4000"/>
            </a:blip>
            <a:srcRect/>
            <a:stretch>
              <a:fillRect/>
            </a:stretch>
          </p:blipFill>
          <p:spPr bwMode="auto">
            <a:xfrm>
              <a:off x="6516" y="5494"/>
              <a:ext cx="2413" cy="3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066" y="8986"/>
              <a:ext cx="3255" cy="81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Все получится!</a:t>
              </a:r>
              <a:endParaRPr lang="ru-RU" sz="3600" kern="10" spc="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Работа с интерактивной доской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C:\Documents and Settings\admin\Desktop\Ховрычева Выступление на семимнаре\ИД\ИД Хитрые задачки Кира Ил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778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E:\Жанна документы\Моё фото\18.02.2009\Работа с ИД Я и Пол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1474" y="2571734"/>
            <a:ext cx="5482526" cy="42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8643998" cy="4525963"/>
          </a:xfrm>
        </p:spPr>
        <p:txBody>
          <a:bodyPr/>
          <a:lstStyle/>
          <a:p>
            <a:r>
              <a:rPr lang="ru-RU" sz="3200" b="1" i="1" dirty="0" smtClean="0"/>
              <a:t>формирование правильной осанки</a:t>
            </a:r>
            <a:endParaRPr lang="ru-RU" sz="3200" dirty="0" smtClean="0"/>
          </a:p>
          <a:p>
            <a:r>
              <a:rPr lang="ru-RU" sz="3200" b="1" i="1" dirty="0" smtClean="0"/>
              <a:t>профилактика ослабления зрения</a:t>
            </a:r>
            <a:endParaRPr lang="ru-RU" sz="3200" dirty="0" smtClean="0"/>
          </a:p>
          <a:p>
            <a:r>
              <a:rPr lang="ru-RU" sz="3200" b="1" i="1" dirty="0" err="1" smtClean="0"/>
              <a:t>ежеурочная</a:t>
            </a:r>
            <a:r>
              <a:rPr lang="ru-RU" sz="3200" b="1" i="1" dirty="0" smtClean="0"/>
              <a:t> физическая пауза</a:t>
            </a:r>
          </a:p>
          <a:p>
            <a:r>
              <a:rPr lang="ru-RU" sz="3200" b="1" i="1" dirty="0" smtClean="0"/>
              <a:t>подвижный   образ обучения на  уроках, смена поз</a:t>
            </a:r>
            <a:endParaRPr lang="ru-RU" sz="3200" dirty="0" smtClean="0"/>
          </a:p>
          <a:p>
            <a:r>
              <a:rPr lang="ru-RU" sz="3200" b="1" i="1" dirty="0" smtClean="0"/>
              <a:t>чередование видов учебной деятельности</a:t>
            </a:r>
          </a:p>
          <a:p>
            <a:r>
              <a:rPr lang="ru-RU" sz="3200" b="1" i="1" dirty="0" smtClean="0"/>
              <a:t>музыкотерапия</a:t>
            </a:r>
            <a:r>
              <a:rPr lang="ru-RU" sz="32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Специальные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642918"/>
            <a:ext cx="8229600" cy="397194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проветривание</a:t>
            </a:r>
          </a:p>
          <a:p>
            <a:r>
              <a:rPr lang="ru-RU" b="1" i="1" dirty="0" smtClean="0"/>
              <a:t>наличие в классе питьевой воды</a:t>
            </a:r>
          </a:p>
          <a:p>
            <a:r>
              <a:rPr lang="ru-RU" b="1" i="1" dirty="0" smtClean="0"/>
              <a:t>посадка  в классе,  регулярная пересадка</a:t>
            </a:r>
          </a:p>
          <a:p>
            <a:r>
              <a:rPr lang="ru-RU" b="1" i="1" dirty="0" smtClean="0"/>
              <a:t>соответствие парт росту учащихся</a:t>
            </a:r>
          </a:p>
          <a:p>
            <a:r>
              <a:rPr lang="ru-RU" b="1" i="1" dirty="0" smtClean="0"/>
              <a:t>оптимальные объем и сложность домашнего задания</a:t>
            </a:r>
          </a:p>
          <a:p>
            <a:r>
              <a:rPr lang="ru-RU" b="1" i="1" dirty="0" smtClean="0"/>
              <a:t>наполняемость </a:t>
            </a:r>
          </a:p>
          <a:p>
            <a:pPr>
              <a:buNone/>
            </a:pPr>
            <a:r>
              <a:rPr lang="ru-RU" b="1" i="1" dirty="0" smtClean="0"/>
              <a:t>портфеля школьника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7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Соблюдение норм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СанПИН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E:\Жанна документы\Моё фото\10.08.24\па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42895"/>
            <a:ext cx="5357818" cy="4015105"/>
          </a:xfrm>
          <a:prstGeom prst="rect">
            <a:avLst/>
          </a:prstGeom>
          <a:noFill/>
        </p:spPr>
      </p:pic>
      <p:pic>
        <p:nvPicPr>
          <p:cNvPr id="6" name="Picture 2" descr="E:\Жанна документы\Моё фото\13.03.2009\пом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57166"/>
            <a:ext cx="1258889" cy="197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52885"/>
            <a:ext cx="2658957" cy="280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Классные часы, беседы</a:t>
            </a:r>
          </a:p>
          <a:p>
            <a:r>
              <a:rPr lang="ru-RU" b="1" i="1" dirty="0" smtClean="0"/>
              <a:t>Тематические родительские собрания, лекции</a:t>
            </a:r>
          </a:p>
          <a:p>
            <a:r>
              <a:rPr lang="ru-RU" b="1" i="1" dirty="0" smtClean="0"/>
              <a:t>Внеклассные мероприятия</a:t>
            </a:r>
          </a:p>
          <a:p>
            <a:r>
              <a:rPr lang="ru-RU" b="1" i="1" dirty="0" smtClean="0"/>
              <a:t>Участие в конкурсах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Внеклассная работа и работа с родителями</a:t>
            </a:r>
          </a:p>
        </p:txBody>
      </p:sp>
      <p:pic>
        <p:nvPicPr>
          <p:cNvPr id="2050" name="Picture 2" descr="E:\Жанна документы\Здоровьесбережение\К семинару 2010\x_a6b925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467225" cy="3162300"/>
          </a:xfrm>
          <a:prstGeom prst="rect">
            <a:avLst/>
          </a:prstGeom>
          <a:noFill/>
        </p:spPr>
      </p:pic>
      <p:pic>
        <p:nvPicPr>
          <p:cNvPr id="2051" name="Picture 3" descr="E:\Жанна документы\Здоровьесбережение\К семинару 2010\Мама, папа и 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2114" y="3500438"/>
            <a:ext cx="434233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то школа\Спортивный праздник Папа, Мама, я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76056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4291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Спортивная игра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«Папа, мама и я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- спортивная семья»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admin\My Documents\My Pictures\папа.мама и 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0505" y="3286100"/>
            <a:ext cx="5123495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7693"/>
            <a:ext cx="9001156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КОНФЕРЕНЦИЯ</a:t>
            </a:r>
            <a:r>
              <a:rPr lang="en-US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из цикла «Помоги себе сам»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«Путешествие </a:t>
            </a:r>
            <a:b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</a:b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Чистый остров»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3-4 классы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934670"/>
            <a:ext cx="28704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3-в класс</a:t>
            </a:r>
          </a:p>
        </p:txBody>
      </p:sp>
      <p:pic>
        <p:nvPicPr>
          <p:cNvPr id="3074" name="Picture 2" descr="E:\Жанна документы\Моё фото\Конференция Чистый остров\С конференции 3 и 4 классов 12 февраля 2010\DSC02047 Поля Алина Ки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143504" cy="486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Жанна документы\Моё фото\Конференция Чистый остров\С конференции 3 и 4 классов 12 февраля 2010\DSC02049 Иль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3084510"/>
            <a:ext cx="3172205" cy="377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Жанна документы\Моё фото\Конференция Чистый остров\С конференции 3 и 4 классов 12 февраля 2010\DSC02071 Газета 3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68480" y="1"/>
            <a:ext cx="4075519" cy="292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5" y="485775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Доклад - Крылова Полина,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Богданова Алина,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Кравцова Кира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Музыкальный номер - Чистиков Илья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8" y="5934670"/>
            <a:ext cx="28704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4-б класс</a:t>
            </a:r>
          </a:p>
        </p:txBody>
      </p:sp>
      <p:pic>
        <p:nvPicPr>
          <p:cNvPr id="5122" name="Picture 2" descr="E:\Жанна документы\Моё фото\Конференция Чистый остров\С конференции 3 и 4 классов 12 февраля 2010\DSC02072 газета 4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347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E:\Жанна документы\Моё фото\Конференция Чистый остров\С конференции 3 и 4 классов 12 февраля 2010\DSC02051 доклад 4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128" y="-1"/>
            <a:ext cx="3750477" cy="500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Жанна документы\Моё фото\Конференция Чистый остров\С конференции 3 и 4 классов 12 февраля 2010\DSC02052 4б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71876"/>
            <a:ext cx="4572002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0" y="492918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Доклад - Дроздова Алеся,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Жукова Наташа,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Фомкин Никита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Музыкальный номер - песня «Ручеёк»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Выступление на международной выставке и конференции «Индустрия чистоты» в апреле 2010 года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23" y="0"/>
            <a:ext cx="4095777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504825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«Чтобы сделать ребёнка умным и рассудительным, сделайте его крепким и здоровым.»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Ж.-Ж. Руссо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Жанна документы\Конкурс Здоровье дети красота\DSC02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6700"/>
            <a:ext cx="5929322" cy="450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Конкурс рисунков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"Здоровье - дети - красота"</a:t>
            </a:r>
          </a:p>
          <a:p>
            <a:endParaRPr lang="ru-RU" dirty="0" smtClean="0"/>
          </a:p>
          <a:p>
            <a:pPr algn="r"/>
            <a:r>
              <a:rPr lang="ru-RU" b="1" dirty="0" smtClean="0">
                <a:solidFill>
                  <a:schemeClr val="accent2"/>
                </a:solidFill>
              </a:rPr>
              <a:t>Участники: 3-в Кравцова Кира, </a:t>
            </a:r>
            <a:r>
              <a:rPr lang="ru-RU" b="1" dirty="0" err="1" smtClean="0">
                <a:solidFill>
                  <a:schemeClr val="accent2"/>
                </a:solidFill>
              </a:rPr>
              <a:t>Суковатицын</a:t>
            </a:r>
            <a:r>
              <a:rPr lang="ru-RU" b="1" dirty="0" smtClean="0">
                <a:solidFill>
                  <a:schemeClr val="accent2"/>
                </a:solidFill>
              </a:rPr>
              <a:t> Ваня, 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r"/>
            <a:r>
              <a:rPr lang="ru-RU" b="1" dirty="0" smtClean="0">
                <a:solidFill>
                  <a:schemeClr val="accent2"/>
                </a:solidFill>
              </a:rPr>
              <a:t>Крылова Полина, 2-в Соловьёв Витя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  </a:t>
            </a:r>
            <a:r>
              <a:rPr lang="ru-RU" b="1" dirty="0" smtClean="0">
                <a:solidFill>
                  <a:srgbClr val="FF0000"/>
                </a:solidFill>
              </a:rPr>
              <a:t>   Призёр</a:t>
            </a:r>
            <a:r>
              <a:rPr lang="ru-RU" b="1" dirty="0" smtClean="0">
                <a:solidFill>
                  <a:schemeClr val="accent2"/>
                </a:solidFill>
              </a:rPr>
              <a:t> - 3 место - Крылова Полина 3-в класс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                        </a:t>
            </a:r>
            <a:r>
              <a:rPr lang="ru-RU" b="1" dirty="0" smtClean="0">
                <a:solidFill>
                  <a:schemeClr val="accent2"/>
                </a:solidFill>
              </a:rPr>
              <a:t>учитель - </a:t>
            </a:r>
            <a:r>
              <a:rPr lang="ru-RU" b="1" dirty="0" err="1" smtClean="0">
                <a:solidFill>
                  <a:schemeClr val="accent2"/>
                </a:solidFill>
              </a:rPr>
              <a:t>Ховрычева</a:t>
            </a:r>
            <a:r>
              <a:rPr lang="ru-RU" b="1" dirty="0" smtClean="0">
                <a:solidFill>
                  <a:schemeClr val="accent2"/>
                </a:solidFill>
              </a:rPr>
              <a:t> Жанна Анатольевна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E:\Жанна документы\Моё фото\01.09.2009\По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1593936" cy="226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Жанна документы\МО 2009-2010\Грамоты 09_10\Грамота ДДЮ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303117"/>
            <a:ext cx="3000396" cy="45548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Личный пример учителя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влияние его личности на учащихся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14353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Стиль педагогического общения учителя с учащимися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Степень реализации учителем индивидуального подхода к ученикам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Личностные и психологические особенности учителя, его характера и эмоциональных проявлений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Чувство меры и такта в пропаганде здорового образа жизни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Состояние здоровья учителя, его образ жизни и отношение к своему здоровью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Обремененность учителя личными и производственными проблемами и его способность к переключению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Критерии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урока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удачного с точки зрения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сохранения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здоровья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учеников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8229600" cy="3400436"/>
          </a:xfrm>
        </p:spPr>
        <p:txBody>
          <a:bodyPr/>
          <a:lstStyle/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отсутствие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усталости у детей и учителя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положительный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эмоциональный настрой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удовлетворение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 сделанной работы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желание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продолжать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H:\Жаннет\Фото\5-а класс\1 сент 2007 5-а 4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86190"/>
            <a:ext cx="4429124" cy="280972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292" y="0"/>
            <a:ext cx="196970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928934"/>
            <a:ext cx="848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рациональное питание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соблюдение правил личной гигиены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соблюдение рационального режима суток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формирование полезных привычек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безопасное поведение на улице , в игре 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ежедневная двигательная активность  </a:t>
            </a:r>
          </a:p>
          <a:p>
            <a:pPr lvl="0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ежеурочная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физическая пауза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профилактические упражнения</a:t>
            </a:r>
          </a:p>
          <a:p>
            <a:pPr lvl="0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Важные факторы здоровья школьников: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Здоровьесберегающая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деятельность учителя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«Забота о здоровье – это важнейший труд воспитателя. 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От жизнедеятельности, бодрости детей зависит их духовная жизнь, мировоззрение, умственное развитие, прочность знаний, вера в свои силы…»</a:t>
            </a:r>
          </a:p>
          <a:p>
            <a:pPr algn="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В.А.Сухомлинский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интеграция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здоровьесберегающего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содержания в предметы учебного плана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здоровьесберегающего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потенциала педагогических технологий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специальные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технологии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соблюдение норм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СанПИН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внеклассная работа и работа с родителями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личный пример учителя и влияние его личности на учащихся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Направления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здоровьесберегающей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деятельности учителя: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Русский язык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Работа с текстами, предложениями  о здоровье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Например,  использование пословиц.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Чистота- залог здоровья.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Здоровье разум дарит.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Кто долго жуёт, тот долго живёт.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Интеграция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здоровьесберегающего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содержания в предметы учебного плана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Русский язык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Разбор слов по составу.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Например: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Ухо – подушка – заушница – заушная область.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Интеграция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здоровьесберегающего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содержания в предметы учебного плана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Решение задач  со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содержанием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Например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	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Виктор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Перестукин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из «Страны невыученных уроков» составил себе такое расписание на сутки: 4 часа – чтение умных книг; 9 часов – совершение добрых дел; 2 часа– прием пищи (завтрак, обед, ужин); 6 часов – занятие спортом; 8 часов на сон. Выполним ли его план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Интеграция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здоровьесберегающего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содержания в предметы учебного плана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8229600" cy="53578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Выполнение заданий  со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содержанием с нахождением ключа к ответу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Например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Решите уравнения, найдите сумму корней уравнений и узнаете, какой химический элемент наиболее эффективен для предупреждения развития 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кариеса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зубов.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+ 143 = 450      у : 3 = 24     560 -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= 222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653 -  медь, 1383 - хлор, 717 - фтор,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1003 - железо, 1161 - кальций</a:t>
            </a:r>
          </a:p>
          <a:p>
            <a:pPr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Интеграция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здоровьесберегающего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содержания в предметы учебного плана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 rot="495079">
            <a:off x="6137983" y="3905619"/>
            <a:ext cx="2740262" cy="1114428"/>
            <a:chOff x="5465" y="1385"/>
            <a:chExt cx="3240" cy="1080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5465" y="1385"/>
              <a:ext cx="3240" cy="1080"/>
            </a:xfrm>
            <a:prstGeom prst="cloudCallout">
              <a:avLst>
                <a:gd name="adj1" fmla="val 44690"/>
                <a:gd name="adj2" fmla="val 63333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 rot="21104921">
              <a:off x="5915" y="1551"/>
              <a:ext cx="2117" cy="7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Можете ответить не решая?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5183">
            <a:off x="8400469" y="5446962"/>
            <a:ext cx="485775" cy="10763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467</Words>
  <Application>Microsoft Office PowerPoint</Application>
  <PresentationFormat>Экран (4:3)</PresentationFormat>
  <Paragraphs>132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DesignTemplate</vt:lpstr>
      <vt:lpstr>1_Тема Office</vt:lpstr>
      <vt:lpstr>Оформление по умолчанию</vt:lpstr>
      <vt:lpstr>Из опыта работы  по здоровьесберегающей  деятельности   учителей начальной школы</vt:lpstr>
      <vt:lpstr>«Чтобы сделать ребёнка умным и рассудительным, сделайте его крепким и здоровым.» Ж.-Ж. Руссо</vt:lpstr>
      <vt:lpstr>Важные факторы здоровья школьников: </vt:lpstr>
      <vt:lpstr>Здоровьесберегающая деятельность учителя   «Забота о здоровье – это важнейший труд воспитателя.  От жизнедеятельности, бодрости детей зависит их духовная жизнь, мировоззрение, умственное развитие, прочность знаний, вера в свои силы…» В.А.Сухомлинский</vt:lpstr>
      <vt:lpstr>Направления здоровьесберегающей деятельности учителя:</vt:lpstr>
      <vt:lpstr>Интеграция  здоровьесберегающего содержания в предметы учебного плана</vt:lpstr>
      <vt:lpstr>Интеграция  здоровьесберегающего содержания в предметы учебного плана</vt:lpstr>
      <vt:lpstr>Интеграция  здоровьесберегающего содержания в предметы учебного плана</vt:lpstr>
      <vt:lpstr>Интеграция  здоровьесберегающего содержания в предметы учебного плана</vt:lpstr>
      <vt:lpstr>Использование здоровьесберегающего потенциала педагогических технологий:</vt:lpstr>
      <vt:lpstr>Работа с интерактивной доской</vt:lpstr>
      <vt:lpstr>Специальные здоровьесберегающие технологии</vt:lpstr>
      <vt:lpstr>Соблюдение норм СанПИН</vt:lpstr>
      <vt:lpstr>Внеклассная работа и работа с родителями</vt:lpstr>
      <vt:lpstr>Спортивная игра  «Папа, мама и я  - спортивная семья»</vt:lpstr>
      <vt:lpstr>Слайд 16</vt:lpstr>
      <vt:lpstr>Слайд 17</vt:lpstr>
      <vt:lpstr>Слайд 18</vt:lpstr>
      <vt:lpstr>Выступление на международной выставке и конференции «Индустрия чистоты» в апреле 2010 года</vt:lpstr>
      <vt:lpstr>Слайд 20</vt:lpstr>
      <vt:lpstr> Личный пример учителя  и влияние его личности на учащихся</vt:lpstr>
      <vt:lpstr> Критерии урока удачного с точки зрения  сохранения здоровья учеников</vt:lpstr>
      <vt:lpstr>Слайд 23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2010-08-24T04:20:33Z</dcterms:created>
  <dcterms:modified xsi:type="dcterms:W3CDTF">2010-08-25T04:44:40Z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